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66FF"/>
    <a:srgbClr val="66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63A8279-CC7F-494A-B681-63A1C9E69466}">
  <a:tblStyle styleId="{A63A8279-CC7F-494A-B681-63A1C9E694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1864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afde7a2c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afde7a2c3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e01e00f1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e01e00f1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01e00f18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e01e00f18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01e00f18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01e00f18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e01e00f18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e01e00f18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01e00f188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01e00f188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01e00f18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01e00f188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01e00f18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01e00f188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01e00f18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e01e00f188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01e00f188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e01e00f188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afde7a2c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afde7a2c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e01e00f188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e01e00f188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01e00f188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e01e00f188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01e00f188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e01e00f188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01e00f188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01e00f188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01e00f18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01e00f188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e01e00f188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e01e00f188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afde7a2c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afde7a2c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afde7a2c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afde7a2c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afde7a2c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afde7a2c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afde7a2c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afde7a2c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afde7a2c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afde7a2c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afde7a2c3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afde7a2c3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afde7a2c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afde7a2c3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34589302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19804068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06493349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5604469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12137804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6126638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20080201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190238305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74401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7230241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11497115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" smtClean="0"/>
              <a:t>‹#›</a:t>
            </a:fld>
            <a:endParaRPr lang="sr"/>
          </a:p>
        </p:txBody>
      </p:sp>
    </p:spTree>
    <p:extLst>
      <p:ext uri="{BB962C8B-B14F-4D97-AF65-F5344CB8AC3E}">
        <p14:creationId xmlns:p14="http://schemas.microsoft.com/office/powerpoint/2010/main" val="304506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r" sz="3200" b="1" dirty="0">
                <a:solidFill>
                  <a:srgbClr val="002060"/>
                </a:solidFill>
              </a:rPr>
              <a:t>Неки аспекти задовољства животом запослених у образовању у Смедереву, у време преласка на рад у дигиталном окружењу</a:t>
            </a:r>
            <a:endParaRPr sz="3200" b="1" dirty="0">
              <a:solidFill>
                <a:srgbClr val="00206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Резултати анкете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</a:t>
            </a:r>
            <a:r>
              <a:rPr lang="sr" b="1" dirty="0">
                <a:solidFill>
                  <a:schemeClr val="accent1">
                    <a:lumMod val="50000"/>
                  </a:schemeClr>
                </a:solidFill>
              </a:rPr>
              <a:t>Ниво задовољства животом позитивно корелира са </a:t>
            </a:r>
            <a:endParaRPr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>
                <a:solidFill>
                  <a:schemeClr val="accent1">
                    <a:lumMod val="50000"/>
                  </a:schemeClr>
                </a:solidFill>
              </a:rPr>
              <a:t>проценом здравственог стања,</a:t>
            </a:r>
            <a:endParaRPr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b="1" dirty="0">
                <a:solidFill>
                  <a:schemeClr val="accent1">
                    <a:lumMod val="50000"/>
                  </a:schemeClr>
                </a:solidFill>
              </a:rPr>
              <a:t>оствареношћу у приватном</a:t>
            </a:r>
            <a:endParaRPr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b="1" dirty="0">
                <a:solidFill>
                  <a:schemeClr val="accent1">
                    <a:lumMod val="50000"/>
                  </a:schemeClr>
                </a:solidFill>
              </a:rPr>
              <a:t>и професионалном животу</a:t>
            </a:r>
            <a:r>
              <a:rPr lang="sr" b="1" dirty="0"/>
              <a:t>.</a:t>
            </a:r>
            <a:endParaRPr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3100" b="1" dirty="0"/>
              <a:t>Процена различитих аспеката задовољства животом</a:t>
            </a:r>
            <a:r>
              <a:rPr lang="sr" b="1" dirty="0"/>
              <a:t> </a:t>
            </a:r>
            <a:endParaRPr b="1" dirty="0"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-Највећи број испитаника ( 32%) процењује своје стамбене услове као добре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-Социјалне контакте као веома добре (29%)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dirty="0"/>
              <a:t>-Доступност културних садржаја процењује се као веома добра код 32% испитаника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body" idx="1"/>
          </p:nvPr>
        </p:nvSpPr>
        <p:spPr>
          <a:xfrm>
            <a:off x="311700" y="489150"/>
            <a:ext cx="3999900" cy="407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Процена финансијске ситуације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2"/>
          </p:nvPr>
        </p:nvSpPr>
        <p:spPr>
          <a:xfrm>
            <a:off x="4832400" y="489175"/>
            <a:ext cx="3999900" cy="407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b="1" dirty="0"/>
              <a:t>Задовољство условима за одржавање наставе од куће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121" name="Google Shape;121;p24"/>
          <p:cNvGraphicFramePr/>
          <p:nvPr>
            <p:extLst>
              <p:ext uri="{D42A27DB-BD31-4B8C-83A1-F6EECF244321}">
                <p14:modId xmlns:p14="http://schemas.microsoft.com/office/powerpoint/2010/main" val="2411921200"/>
              </p:ext>
            </p:extLst>
          </p:nvPr>
        </p:nvGraphicFramePr>
        <p:xfrm>
          <a:off x="952500" y="1933750"/>
          <a:ext cx="3031350" cy="2285850"/>
        </p:xfrm>
        <a:graphic>
          <a:graphicData uri="http://schemas.openxmlformats.org/drawingml/2006/table">
            <a:tbl>
              <a:tblPr>
                <a:noFill/>
                <a:tableStyleId>{A63A8279-CC7F-494A-B681-63A1C9E69466}</a:tableStyleId>
              </a:tblPr>
              <a:tblGrid>
                <a:gridCol w="2083663"/>
                <a:gridCol w="947687"/>
              </a:tblGrid>
              <a:tr h="318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Веома лоша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7%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18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Задовољавајућа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35%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18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Добра</a:t>
                      </a:r>
                      <a:endParaRPr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40%</a:t>
                      </a:r>
                      <a:endParaRPr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18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Веома добра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16%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18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Одлична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2%</a:t>
                      </a: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122" name="Google Shape;122;p24"/>
          <p:cNvGraphicFramePr/>
          <p:nvPr>
            <p:extLst>
              <p:ext uri="{D42A27DB-BD31-4B8C-83A1-F6EECF244321}">
                <p14:modId xmlns:p14="http://schemas.microsoft.com/office/powerpoint/2010/main" val="326832324"/>
              </p:ext>
            </p:extLst>
          </p:nvPr>
        </p:nvGraphicFramePr>
        <p:xfrm>
          <a:off x="5160150" y="1933750"/>
          <a:ext cx="3031350" cy="2285850"/>
        </p:xfrm>
        <a:graphic>
          <a:graphicData uri="http://schemas.openxmlformats.org/drawingml/2006/table">
            <a:tbl>
              <a:tblPr>
                <a:noFill/>
                <a:tableStyleId>{A63A8279-CC7F-494A-B681-63A1C9E69466}</a:tableStyleId>
              </a:tblPr>
              <a:tblGrid>
                <a:gridCol w="2039640"/>
                <a:gridCol w="991710"/>
              </a:tblGrid>
              <a:tr h="42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Веома лоши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10%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42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Задовољавајући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/>
                        <a:t>32%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42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Добри</a:t>
                      </a:r>
                      <a:endParaRPr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26%</a:t>
                      </a:r>
                      <a:endParaRPr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42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Веома добри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22%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42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Одлични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"/>
                        <a:t>10%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9" name="Google Shape;129;p25" descr="Графикон одговора у Упитницима. Наслов питања: 6. ИКТ у настави користим:. Број одговора: 344 одговора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45025"/>
            <a:ext cx="8821901" cy="440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5"/>
          <p:cNvSpPr/>
          <p:nvPr/>
        </p:nvSpPr>
        <p:spPr>
          <a:xfrm>
            <a:off x="1035944" y="3145549"/>
            <a:ext cx="3135150" cy="1596200"/>
          </a:xfrm>
          <a:custGeom>
            <a:avLst/>
            <a:gdLst/>
            <a:ahLst/>
            <a:cxnLst/>
            <a:rect l="l" t="t" r="r" b="b"/>
            <a:pathLst>
              <a:path w="125406" h="63848" extrusionOk="0">
                <a:moveTo>
                  <a:pt x="113491" y="20722"/>
                </a:moveTo>
                <a:cubicBezTo>
                  <a:pt x="113491" y="11294"/>
                  <a:pt x="97994" y="9569"/>
                  <a:pt x="89134" y="6347"/>
                </a:cubicBezTo>
                <a:cubicBezTo>
                  <a:pt x="60922" y="-3911"/>
                  <a:pt x="-8603" y="-4164"/>
                  <a:pt x="888" y="24315"/>
                </a:cubicBezTo>
                <a:cubicBezTo>
                  <a:pt x="10242" y="52383"/>
                  <a:pt x="51162" y="63048"/>
                  <a:pt x="80748" y="63048"/>
                </a:cubicBezTo>
                <a:cubicBezTo>
                  <a:pt x="93172" y="63048"/>
                  <a:pt x="107230" y="66246"/>
                  <a:pt x="117883" y="59853"/>
                </a:cubicBezTo>
                <a:cubicBezTo>
                  <a:pt x="125080" y="55534"/>
                  <a:pt x="126740" y="43519"/>
                  <a:pt x="124272" y="35496"/>
                </a:cubicBezTo>
                <a:cubicBezTo>
                  <a:pt x="121907" y="27807"/>
                  <a:pt x="115380" y="21755"/>
                  <a:pt x="109099" y="16729"/>
                </a:cubicBezTo>
                <a:cubicBezTo>
                  <a:pt x="105424" y="13789"/>
                  <a:pt x="101426" y="9940"/>
                  <a:pt x="96720" y="994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2">
                    <a:lumMod val="75000"/>
                  </a:schemeClr>
                </a:solidFill>
              </a:rPr>
              <a:t>88%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осећа се оствареним у приватном животу.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6">
                    <a:lumMod val="75000"/>
                  </a:schemeClr>
                </a:solidFill>
              </a:rPr>
              <a:t>86%</a:t>
            </a:r>
            <a:endParaRPr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испитаника осећа се оствареним у професионалном животу.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/>
              <a:t>Постоји позитивна, али не и статистички значајна корелација између процена задовољства приватним и професионалним животом.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00B050"/>
                </a:solidFill>
              </a:rPr>
              <a:t>61%</a:t>
            </a:r>
            <a:endParaRPr dirty="0">
              <a:solidFill>
                <a:srgbClr val="00B050"/>
              </a:solidFill>
            </a:endParaRPr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задовољан је могућношћу напредовања у оквиру професије.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7030A0"/>
                </a:solidFill>
              </a:rPr>
              <a:t>76%</a:t>
            </a:r>
            <a:endParaRPr dirty="0">
              <a:solidFill>
                <a:srgbClr val="7030A0"/>
              </a:solidFill>
            </a:endParaRPr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осећа се сигурно у раду са дигиталним технологијама. Најсигурније у овој области осећају се запослени који имају до 10 година радног стажа и већина њих су мушког пола.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FF00FF"/>
                </a:solidFill>
              </a:rPr>
              <a:t>53%</a:t>
            </a:r>
            <a:endParaRPr dirty="0">
              <a:solidFill>
                <a:srgbClr val="FF00FF"/>
              </a:solidFill>
            </a:endParaRPr>
          </a:p>
        </p:txBody>
      </p:sp>
      <p:sp>
        <p:nvSpPr>
          <p:cNvPr id="160" name="Google Shape;160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слаже се да су облици стручног усавршавања које су похађали помогли у унапређивању знања и вештина.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311700" y="728725"/>
            <a:ext cx="8520600" cy="3763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Испитаници већином нису задовољни техничком подршком МПНиТР за рад на даљину, уважавањем просветних радника од стране МПНиТР, уважавањем просвете у друштву уопште али ни сопственом платом.То је заједничко свима,без обзира на године радног стажа, пол и радно место.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67312" y="497150"/>
            <a:ext cx="8520600" cy="40273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 smtClean="0"/>
              <a:t>Подружница стручних сарадника из Смедерева је у фебруару 2021.године организовала  анкетирање запослених у основним и средњим школама, са жељом да, у врло специфичном тренутку, преиспитамо како се осећамо, како смо!</a:t>
            </a:r>
            <a:endParaRPr dirty="0" smtClean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 smtClean="0"/>
              <a:t>Носиоци </a:t>
            </a:r>
            <a:r>
              <a:rPr lang="sr" dirty="0"/>
              <a:t>посла: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-Тијана Ђокић, ОШ”Доситеј Обрадовић” Враново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-Маријана Васиљевић, ОШ”Бранислав Нушић” Смедерево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-Гордана Милосављевић, ОШ”Бранислав Нушић” Смедерево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-Саша Бојанић Стевановић, ОШ”Илија М.Коларац” Колари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-Маја Милосављевић, ОШ”Бранко Радичевић” Лугавчина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-Даниела Јанковић Цветић, ОШ”Иво Андрић” Радинац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       </a:t>
            </a:r>
            <a:r>
              <a:rPr lang="sr" dirty="0">
                <a:solidFill>
                  <a:srgbClr val="663300"/>
                </a:solidFill>
              </a:rPr>
              <a:t>61%</a:t>
            </a:r>
            <a:endParaRPr dirty="0">
              <a:solidFill>
                <a:srgbClr val="663300"/>
              </a:solidFill>
            </a:endParaRPr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задовољно је техничком опремљеношћу школе.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FF0000"/>
                </a:solidFill>
              </a:rPr>
              <a:t>15%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77" name="Google Shape;177;p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задовољно је уважавањем професије просветног радника у друштву.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FFC000"/>
                </a:solidFill>
              </a:rPr>
              <a:t>31%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83" name="Google Shape;183;p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задовољно је техничком подршком МПНиТР за реализацију рада на даљину.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0066FF"/>
                </a:solidFill>
              </a:rPr>
              <a:t>25%</a:t>
            </a:r>
            <a:endParaRPr dirty="0">
              <a:solidFill>
                <a:srgbClr val="0066FF"/>
              </a:solidFill>
            </a:endParaRPr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задовољно је уважавањем наше професије од стране МПНиТР.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00FF99"/>
                </a:solidFill>
              </a:rPr>
              <a:t>28%</a:t>
            </a:r>
            <a:r>
              <a:rPr lang="sr" dirty="0"/>
              <a:t> </a:t>
            </a:r>
            <a:endParaRPr dirty="0"/>
          </a:p>
        </p:txBody>
      </p:sp>
      <p:sp>
        <p:nvSpPr>
          <p:cNvPr id="195" name="Google Shape;195;p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/>
              <a:t>испитаника задовољно је својом платом.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7"/>
          <p:cNvSpPr txBox="1">
            <a:spLocks noGrp="1"/>
          </p:cNvSpPr>
          <p:nvPr>
            <p:ph type="body" idx="1"/>
          </p:nvPr>
        </p:nvSpPr>
        <p:spPr>
          <a:xfrm>
            <a:off x="311700" y="807868"/>
            <a:ext cx="8520600" cy="37610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r" dirty="0"/>
              <a:t>Истраживање је показало да не постоји доминантан животни аспект који детерминише задовољство животом запослених у образовању, али, постоји могућност повећања његовог интензитета ако дође до унапређивања економских чинилаца и подизања нивоа уважавања професије.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Узорак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-344 запослена из основних и средњих школа (Трећина укупног броја запослених у општини Смедерево</a:t>
            </a:r>
            <a:r>
              <a:rPr lang="sr" dirty="0">
                <a:solidFill>
                  <a:srgbClr val="C00000"/>
                </a:solidFill>
              </a:rPr>
              <a:t>?</a:t>
            </a:r>
            <a:r>
              <a:rPr lang="sr" dirty="0"/>
              <a:t>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rgbClr val="00B0F0"/>
                </a:solidFill>
              </a:rPr>
              <a:t>-85% жена (292) и 15% мушкараца (52)</a:t>
            </a:r>
            <a:endParaRPr dirty="0">
              <a:solidFill>
                <a:srgbClr val="00B0F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-Директори и помоћници директора 3%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-Стручни сарадници 8%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-Наставници разредне наставе 23%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-Наставници предметне наставе у основним школама </a:t>
            </a:r>
            <a:r>
              <a:rPr lang="sr" b="1" dirty="0"/>
              <a:t>39%</a:t>
            </a:r>
            <a:endParaRPr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dirty="0"/>
              <a:t>-Наставници предметне/практичне наставе у средњим школама 27%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sz="3600" dirty="0"/>
              <a:t>Узорак у односу на године радног стажа</a:t>
            </a:r>
            <a:endParaRPr sz="3600" dirty="0"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575" y="1685925"/>
            <a:ext cx="8145725" cy="288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Инструмент, предмет истраживања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-Нестандардизовани анонимни упитник у електронској форми, са питањима затвореног типа</a:t>
            </a:r>
            <a:endParaRPr dirty="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 Задовољство животом се може посматрати кроз велики број индикатора као што су материјални статус, стамбени статус, социјалне </a:t>
            </a:r>
            <a:r>
              <a:rPr lang="sr" dirty="0" smtClean="0"/>
              <a:t>интеракц</a:t>
            </a:r>
            <a:r>
              <a:rPr lang="sr-Cyrl-RS" dirty="0" smtClean="0"/>
              <a:t>и</a:t>
            </a:r>
            <a:r>
              <a:rPr lang="sr" dirty="0" smtClean="0"/>
              <a:t>је</a:t>
            </a:r>
            <a:r>
              <a:rPr lang="sr" dirty="0"/>
              <a:t>, висина примања, задовољство послом и професијом, сналажење у дигиталном окружењу.</a:t>
            </a:r>
            <a:endParaRPr dirty="0"/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У том оквиру, предмет овог истраживања су неки аспекти задовољства животом запослених у основним и средњим школама на подручју Смедерева у време када су услови рада свих запослених значајно промењени због преласка на рад у дигиталном окружењу, а континуитет наставе је требало одржати без обзира на личне преференције и компетенције у дигиталном свету.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/>
              <a:t>Варијабле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</a:t>
            </a:r>
            <a:r>
              <a:rPr lang="sr" dirty="0" smtClean="0"/>
              <a:t>Непроменљиве</a:t>
            </a:r>
            <a:r>
              <a:rPr lang="sr" dirty="0"/>
              <a:t>: пол, године стажа, радно место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-Променљиве: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-задовољство животом у целини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-оствареност у приватном животу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-оствареност у професионалном животу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-стрес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-коришћење дигиталних технологија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-уважавање професије у друштву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-уважавање професије од стране МПНиТР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dirty="0"/>
              <a:t>-задовољство материјалним стањем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Резултати: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</a:t>
            </a: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Наши испитаници углавном су задовољни 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својим животом у целини, 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својим здравственим стањем 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и начинима како се носе са свакодневним стресом.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-Процена задовољства животом не зависи од пола, година радног искуства или радног места.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/>
              <a:t>-У односу на радно место, стручни сарадници су категорија запослених која, по сопственој процени, најбоље решава свакодневне стресне ситуације.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8" name="Google Shape;98;p20" descr="Графикон одговора у Упитницима. Наслов питања: 4. Попуните скалу процене тако што ћете имати у виду следећа значења: 1-Нисам; 2- Углавном нисам; 3-Углавном јесам; 4- Јесам у потпуности. Број одговора: 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9144000" cy="477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" dirty="0"/>
              <a:t>-</a:t>
            </a:r>
            <a:r>
              <a:rPr lang="sr" b="1" dirty="0">
                <a:solidFill>
                  <a:schemeClr val="accent1">
                    <a:lumMod val="50000"/>
                  </a:schemeClr>
                </a:solidFill>
              </a:rPr>
              <a:t>Не постоји статистички значајна повезаност </a:t>
            </a: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задовољства животом са 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полом,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годинама радног стажа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r" dirty="0">
                <a:solidFill>
                  <a:schemeClr val="accent1">
                    <a:lumMod val="50000"/>
                  </a:schemeClr>
                </a:solidFill>
              </a:rPr>
              <a:t>и радним местом.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" dirty="0"/>
              <a:t>-Пол и године радног искуства немају утицај на рад са дигиталним технологијама.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776</Words>
  <Application>Microsoft Office PowerPoint</Application>
  <PresentationFormat>On-screen Show (16:9)</PresentationFormat>
  <Paragraphs>99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Неки аспекти задовољства животом запослених у образовању у Смедереву, у време преласка на рад у дигиталном окружењу</vt:lpstr>
      <vt:lpstr>PowerPoint Presentation</vt:lpstr>
      <vt:lpstr>Узорак</vt:lpstr>
      <vt:lpstr>Узорак у односу на године радног стажа</vt:lpstr>
      <vt:lpstr>Инструмент, предмет истраживања</vt:lpstr>
      <vt:lpstr>Варијабле</vt:lpstr>
      <vt:lpstr>Резултати:</vt:lpstr>
      <vt:lpstr>PowerPoint Presentation</vt:lpstr>
      <vt:lpstr>PowerPoint Presentation</vt:lpstr>
      <vt:lpstr>PowerPoint Presentation</vt:lpstr>
      <vt:lpstr>Процена различитих аспеката задовољства животом </vt:lpstr>
      <vt:lpstr>PowerPoint Presentation</vt:lpstr>
      <vt:lpstr>PowerPoint Presentation</vt:lpstr>
      <vt:lpstr>88%</vt:lpstr>
      <vt:lpstr>86%</vt:lpstr>
      <vt:lpstr>61%</vt:lpstr>
      <vt:lpstr>76%</vt:lpstr>
      <vt:lpstr>53%</vt:lpstr>
      <vt:lpstr>Испитаници већином нису задовољни техничком подршком МПНиТР за рад на даљину, уважавањем просветних радника од стране МПНиТР, уважавањем просвете у друштву уопште али ни сопственом платом.То је заједничко свима,без обзира на године радног стажа, пол и радно место.</vt:lpstr>
      <vt:lpstr>       61%</vt:lpstr>
      <vt:lpstr>15%</vt:lpstr>
      <vt:lpstr>31%</vt:lpstr>
      <vt:lpstr>25%</vt:lpstr>
      <vt:lpstr>28%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Неки аспекти задовољства животом запослених у образовању у Смедереву, у време преласка на рад у дигиталном окружењу</dc:title>
  <cp:lastModifiedBy>Mara</cp:lastModifiedBy>
  <cp:revision>2</cp:revision>
  <dcterms:modified xsi:type="dcterms:W3CDTF">2021-06-02T08:42:52Z</dcterms:modified>
</cp:coreProperties>
</file>